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5" r:id="rId1"/>
  </p:sldMasterIdLst>
  <p:notesMasterIdLst>
    <p:notesMasterId r:id="rId14"/>
  </p:notesMasterIdLst>
  <p:sldIdLst>
    <p:sldId id="256" r:id="rId2"/>
    <p:sldId id="345" r:id="rId3"/>
    <p:sldId id="332" r:id="rId4"/>
    <p:sldId id="333" r:id="rId5"/>
    <p:sldId id="344" r:id="rId6"/>
    <p:sldId id="335" r:id="rId7"/>
    <p:sldId id="334" r:id="rId8"/>
    <p:sldId id="341" r:id="rId9"/>
    <p:sldId id="342" r:id="rId10"/>
    <p:sldId id="343" r:id="rId11"/>
    <p:sldId id="336" r:id="rId12"/>
    <p:sldId id="331" r:id="rId1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irco" panose="02000800000000000000" pitchFamily="2" charset="0"/>
      <p:regular r:id="rId19"/>
    </p:embeddedFont>
    <p:embeddedFont>
      <p:font typeface="Tahoma" panose="020B0604030504040204" pitchFamily="34" charset="0"/>
      <p:regular r:id="rId20"/>
      <p:bold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DD710D-47B3-469B-BFB0-9B402DDD9888}">
          <p14:sldIdLst>
            <p14:sldId id="256"/>
            <p14:sldId id="345"/>
            <p14:sldId id="332"/>
            <p14:sldId id="333"/>
            <p14:sldId id="344"/>
            <p14:sldId id="335"/>
            <p14:sldId id="334"/>
            <p14:sldId id="341"/>
            <p14:sldId id="342"/>
            <p14:sldId id="343"/>
            <p14:sldId id="336"/>
          </p14:sldIdLst>
        </p14:section>
        <p14:section name="Untitled Section" id="{D0460775-1359-48AC-9C87-2EE0A5376B07}">
          <p14:sldIdLst>
            <p14:sldId id="3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7" autoAdjust="0"/>
    <p:restoredTop sz="96305" autoAdjust="0"/>
  </p:normalViewPr>
  <p:slideViewPr>
    <p:cSldViewPr snapToGrid="0">
      <p:cViewPr varScale="1">
        <p:scale>
          <a:sx n="106" d="100"/>
          <a:sy n="106" d="100"/>
        </p:scale>
        <p:origin x="148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21E8C-A508-41A1-9084-4B57012D21FE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53541-2247-44C2-A7B3-61B92D942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758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11"/>
          <p:cNvSpPr>
            <a:spLocks noGrp="1"/>
          </p:cNvSpPr>
          <p:nvPr>
            <p:ph type="body" sz="quarter" idx="15"/>
          </p:nvPr>
        </p:nvSpPr>
        <p:spPr>
          <a:xfrm>
            <a:off x="1187624" y="4706574"/>
            <a:ext cx="7344816" cy="1343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 cap="small" baseline="0">
                <a:solidFill>
                  <a:srgbClr val="2D719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3140968"/>
            <a:ext cx="7894976" cy="1118587"/>
          </a:xfrm>
        </p:spPr>
        <p:txBody>
          <a:bodyPr>
            <a:normAutofit/>
          </a:bodyPr>
          <a:lstStyle>
            <a:lvl1pPr algn="ctr">
              <a:defRPr sz="44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0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4"/>
            <a:ext cx="7886700" cy="97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1820"/>
            <a:ext cx="3868340" cy="560592"/>
          </a:xfrm>
        </p:spPr>
        <p:txBody>
          <a:bodyPr anchor="b">
            <a:noAutofit/>
          </a:bodyPr>
          <a:lstStyle>
            <a:lvl1pPr marL="0" indent="0">
              <a:buNone/>
              <a:defRPr sz="21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27108"/>
            <a:ext cx="3868340" cy="4162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1820"/>
            <a:ext cx="3887391" cy="560592"/>
          </a:xfrm>
        </p:spPr>
        <p:txBody>
          <a:bodyPr anchor="b">
            <a:noAutofit/>
          </a:bodyPr>
          <a:lstStyle>
            <a:lvl1pPr marL="0" indent="0">
              <a:buNone/>
              <a:defRPr sz="21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27108"/>
            <a:ext cx="3887391" cy="4162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700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363" y="1332594"/>
            <a:ext cx="4239000" cy="4586513"/>
          </a:xfrm>
          <a:prstGeom prst="rect">
            <a:avLst/>
          </a:prstGeom>
        </p:spPr>
        <p:txBody>
          <a:bodyPr/>
          <a:lstStyle>
            <a:lvl1pPr marL="171450" indent="-171450">
              <a:buFontTx/>
              <a:buBlip>
                <a:blip r:embed="rId2"/>
              </a:buBlip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>
              <a:buFontTx/>
              <a:buBlip>
                <a:blip r:embed="rId2"/>
              </a:buBlip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85800" indent="0">
              <a:buFontTx/>
              <a:buNone/>
              <a:defRPr sz="195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Pct val="95000"/>
              <a:buFontTx/>
              <a:buBlip>
                <a:blip r:embed="rId2"/>
              </a:buBlip>
              <a:tabLst/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10/11/2019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150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0365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10/11/2019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4986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7441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802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873250"/>
            <a:ext cx="7772400" cy="1555751"/>
          </a:xfrm>
          <a:ln algn="ctr"/>
        </p:spPr>
        <p:txBody>
          <a:bodyPr anchorCtr="1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801803" name="Rectangle 11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5540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11"/>
          <p:cNvSpPr>
            <a:spLocks noGrp="1"/>
          </p:cNvSpPr>
          <p:nvPr>
            <p:ph type="body" sz="quarter" idx="15"/>
          </p:nvPr>
        </p:nvSpPr>
        <p:spPr>
          <a:xfrm>
            <a:off x="1187624" y="4706574"/>
            <a:ext cx="7344816" cy="1343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 cap="small" baseline="0">
                <a:solidFill>
                  <a:srgbClr val="2D719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3140968"/>
            <a:ext cx="7894976" cy="1118587"/>
          </a:xfrm>
        </p:spPr>
        <p:txBody>
          <a:bodyPr>
            <a:normAutofit/>
          </a:bodyPr>
          <a:lstStyle>
            <a:lvl1pPr algn="ctr">
              <a:defRPr sz="44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34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fld id="{B61BEF0D-F0BB-DE4B-95CE-6DB70DBA9567}" type="datetimeFigureOut">
              <a:rPr lang="en-US" smtClean="0"/>
              <a:pPr/>
              <a:t>10/11/2019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7625" y="1341438"/>
            <a:ext cx="8977313" cy="4608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0788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10/11/2019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70506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503" y="1196752"/>
            <a:ext cx="9093068" cy="4752528"/>
          </a:xfrm>
        </p:spPr>
        <p:txBody>
          <a:bodyPr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5798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390713"/>
            <a:ext cx="7946380" cy="1500187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708920"/>
            <a:ext cx="9144000" cy="1620000"/>
          </a:xfrm>
          <a:prstGeom prst="rect">
            <a:avLst/>
          </a:prstGeom>
          <a:solidFill>
            <a:srgbClr val="4E7DA2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pt-BR" sz="2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141" y="2708920"/>
            <a:ext cx="7886700" cy="1620000"/>
          </a:xfrm>
        </p:spPr>
        <p:txBody>
          <a:bodyPr anchor="ctr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64673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8221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11"/>
          <p:cNvSpPr>
            <a:spLocks noGrp="1"/>
          </p:cNvSpPr>
          <p:nvPr>
            <p:ph type="body" sz="quarter" idx="15"/>
          </p:nvPr>
        </p:nvSpPr>
        <p:spPr>
          <a:xfrm>
            <a:off x="1187624" y="4706574"/>
            <a:ext cx="7344816" cy="1343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 cap="small" baseline="0">
                <a:solidFill>
                  <a:srgbClr val="2D719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3140968"/>
            <a:ext cx="7894976" cy="1118587"/>
          </a:xfrm>
        </p:spPr>
        <p:txBody>
          <a:bodyPr>
            <a:normAutofit/>
          </a:bodyPr>
          <a:lstStyle>
            <a:lvl1pPr algn="ctr">
              <a:defRPr sz="44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177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fld id="{B61BEF0D-F0BB-DE4B-95CE-6DB70DBA9567}" type="datetimeFigureOut">
              <a:rPr lang="en-US" smtClean="0"/>
              <a:pPr/>
              <a:t>10/11/2019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7625" y="1341438"/>
            <a:ext cx="8977313" cy="4608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873576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10/11/2019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6692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fld id="{B61BEF0D-F0BB-DE4B-95CE-6DB70DBA9567}" type="datetimeFigureOut">
              <a:rPr lang="en-US" smtClean="0"/>
              <a:pPr/>
              <a:t>10/11/2019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7625" y="1341438"/>
            <a:ext cx="8977313" cy="46085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7448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fld id="{B61BEF0D-F0BB-DE4B-95CE-6DB70DBA9567}" type="datetimeFigureOut">
              <a:rPr lang="en-US" smtClean="0"/>
              <a:pPr/>
              <a:t>10/11/2019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7834" y="3573016"/>
            <a:ext cx="8977313" cy="24476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8906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fld id="{B61BEF0D-F0BB-DE4B-95CE-6DB70DBA9567}" type="datetimeFigureOut">
              <a:rPr lang="en-US" smtClean="0"/>
              <a:pPr/>
              <a:t>10/11/2019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7625" y="1341438"/>
            <a:ext cx="8977313" cy="24476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88232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363" y="1332594"/>
            <a:ext cx="4239000" cy="4586513"/>
          </a:xfrm>
          <a:prstGeom prst="rect">
            <a:avLst/>
          </a:prstGeom>
        </p:spPr>
        <p:txBody>
          <a:bodyPr/>
          <a:lstStyle>
            <a:lvl1pPr marL="171450" indent="-171450">
              <a:buFontTx/>
              <a:buBlip>
                <a:blip r:embed="rId2"/>
              </a:buBlip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>
              <a:buFontTx/>
              <a:buBlip>
                <a:blip r:embed="rId2"/>
              </a:buBlip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85800" indent="0">
              <a:buFontTx/>
              <a:buNone/>
              <a:defRPr sz="195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Pct val="95000"/>
              <a:buFontTx/>
              <a:buBlip>
                <a:blip r:embed="rId2"/>
              </a:buBlip>
              <a:tabLst/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6619" y="1332594"/>
            <a:ext cx="4239000" cy="4586513"/>
          </a:xfrm>
          <a:prstGeom prst="rect">
            <a:avLst/>
          </a:prstGeom>
        </p:spPr>
        <p:txBody>
          <a:bodyPr/>
          <a:lstStyle>
            <a:lvl1pPr marL="171450" indent="-171450">
              <a:buFontTx/>
              <a:buBlip>
                <a:blip r:embed="rId2"/>
              </a:buBlip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>
              <a:buFontTx/>
              <a:buBlip>
                <a:blip r:embed="rId2"/>
              </a:buBlip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>
              <a:buFontTx/>
              <a:buBlip>
                <a:blip r:embed="rId2"/>
              </a:buBlip>
              <a:defRPr sz="195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>
              <a:buFontTx/>
              <a:buBlip>
                <a:blip r:embed="rId2"/>
              </a:buBlip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>
              <a:buFontTx/>
              <a:buBlip>
                <a:blip r:embed="rId2"/>
              </a:buBlip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10/11/2019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860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6619" y="1332594"/>
            <a:ext cx="4239000" cy="4586513"/>
          </a:xfrm>
          <a:prstGeom prst="rect">
            <a:avLst/>
          </a:prstGeom>
        </p:spPr>
        <p:txBody>
          <a:bodyPr/>
          <a:lstStyle>
            <a:lvl1pPr marL="171450" indent="-171450">
              <a:buFontTx/>
              <a:buBlip>
                <a:blip r:embed="rId2"/>
              </a:buBlip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>
              <a:buFontTx/>
              <a:buBlip>
                <a:blip r:embed="rId2"/>
              </a:buBlip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>
              <a:buFontTx/>
              <a:buBlip>
                <a:blip r:embed="rId2"/>
              </a:buBlip>
              <a:defRPr sz="195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>
              <a:buFontTx/>
              <a:buBlip>
                <a:blip r:embed="rId2"/>
              </a:buBlip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>
              <a:buFontTx/>
              <a:buBlip>
                <a:blip r:embed="rId2"/>
              </a:buBlip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10/11/2019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322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440181"/>
            <a:ext cx="2565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3277508" y="1440181"/>
            <a:ext cx="2565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5"/>
          </p:nvPr>
        </p:nvSpPr>
        <p:spPr>
          <a:xfrm>
            <a:off x="5950350" y="1440181"/>
            <a:ext cx="2565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9441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440181"/>
            <a:ext cx="1890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2627550" y="1478378"/>
            <a:ext cx="1890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4626450" y="1478377"/>
            <a:ext cx="1890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5"/>
          </p:nvPr>
        </p:nvSpPr>
        <p:spPr>
          <a:xfrm>
            <a:off x="6625350" y="1478377"/>
            <a:ext cx="1890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37439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644" y="68959"/>
            <a:ext cx="7894976" cy="1118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363" y="6204855"/>
            <a:ext cx="1188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61BEF0D-F0BB-DE4B-95CE-6DB70DBA9567}" type="datetimeFigureOut">
              <a:rPr lang="en-US" smtClean="0"/>
              <a:pPr/>
              <a:t>10/11/2019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06571" y="6226863"/>
            <a:ext cx="1188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7363" y="1347830"/>
            <a:ext cx="8978256" cy="4591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3212044" y="6208133"/>
            <a:ext cx="2648894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" y="143361"/>
            <a:ext cx="951132" cy="9697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" y="143361"/>
            <a:ext cx="951132" cy="9697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" y="143361"/>
            <a:ext cx="951132" cy="96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43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5" r:id="rId19"/>
    <p:sldLayoutId id="2147483706" r:id="rId20"/>
    <p:sldLayoutId id="2147483707" r:id="rId21"/>
    <p:sldLayoutId id="2147483708" r:id="rId22"/>
    <p:sldLayoutId id="2147483709" r:id="rId2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sz="4000" b="1" i="0" kern="1200" smtClean="0">
          <a:solidFill>
            <a:srgbClr val="2D719A"/>
          </a:solidFill>
          <a:effectLst/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SzPct val="95000"/>
        <a:buFontTx/>
        <a:buBlip>
          <a:blip r:embed="rId26"/>
        </a:buBlip>
        <a:defRPr lang="en-US" sz="3200" b="0" i="0" kern="1200" smtClean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SzPct val="95000"/>
        <a:buFontTx/>
        <a:buBlip>
          <a:blip r:embed="rId26"/>
        </a:buBlip>
        <a:defRPr lang="en-US" sz="2800" b="0" i="0" kern="1200" smtClean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95000"/>
        <a:buFontTx/>
        <a:buBlip>
          <a:blip r:embed="rId26"/>
        </a:buBlip>
        <a:defRPr lang="en-US" sz="2400" b="0" i="0" kern="1200" smtClean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SzPct val="95000"/>
        <a:buFontTx/>
        <a:buBlip>
          <a:blip r:embed="rId26"/>
        </a:buBlip>
        <a:defRPr lang="en-US" sz="2000" b="0" i="0" kern="1200" smtClean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SzPct val="95000"/>
        <a:buFontTx/>
        <a:buBlip>
          <a:blip r:embed="rId26"/>
        </a:buBlip>
        <a:defRPr lang="en-US" sz="2000" b="0" i="0" kern="1200" smtClean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mailto:gxexeo@cos.ufrj.b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12" Type="http://schemas.openxmlformats.org/officeDocument/2006/relationships/image" Target="../media/image16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5"/>
          </p:nvPr>
        </p:nvSpPr>
        <p:spPr>
          <a:xfrm>
            <a:off x="1412311" y="4920870"/>
            <a:ext cx="5825202" cy="1415122"/>
          </a:xfrm>
        </p:spPr>
        <p:txBody>
          <a:bodyPr>
            <a:normAutofit fontScale="47500" lnSpcReduction="20000"/>
          </a:bodyPr>
          <a:lstStyle/>
          <a:p>
            <a:r>
              <a:rPr lang="en-US" noProof="0" dirty="0"/>
              <a:t>Geraldo Xexéo, D.Sc.</a:t>
            </a:r>
          </a:p>
          <a:p>
            <a:r>
              <a:rPr lang="pt-BR" dirty="0"/>
              <a:t>(</a:t>
            </a:r>
            <a:r>
              <a:rPr lang="pt-BR" dirty="0">
                <a:hlinkClick r:id="rId2"/>
              </a:rPr>
              <a:t>gxexeo@cos.ufrj.br</a:t>
            </a:r>
            <a:r>
              <a:rPr lang="pt-BR" dirty="0"/>
              <a:t>, gxexeo@gmail.com)</a:t>
            </a:r>
            <a:endParaRPr lang="en-US" noProof="0" dirty="0"/>
          </a:p>
          <a:p>
            <a:r>
              <a:rPr lang="en-US" noProof="0" dirty="0" err="1"/>
              <a:t>Departamento</a:t>
            </a:r>
            <a:r>
              <a:rPr lang="en-US" noProof="0" dirty="0"/>
              <a:t> de </a:t>
            </a:r>
            <a:r>
              <a:rPr lang="en-US" noProof="0" dirty="0" err="1"/>
              <a:t>Ciência</a:t>
            </a:r>
            <a:r>
              <a:rPr lang="en-US" noProof="0" dirty="0"/>
              <a:t> da </a:t>
            </a:r>
            <a:r>
              <a:rPr lang="en-US" noProof="0" dirty="0" err="1"/>
              <a:t>Computação</a:t>
            </a:r>
            <a:r>
              <a:rPr lang="en-US" noProof="0" dirty="0"/>
              <a:t>/ </a:t>
            </a:r>
            <a:r>
              <a:rPr lang="en-US" noProof="0" dirty="0" err="1"/>
              <a:t>Instituto</a:t>
            </a:r>
            <a:r>
              <a:rPr lang="en-US" noProof="0" dirty="0"/>
              <a:t> de </a:t>
            </a:r>
            <a:r>
              <a:rPr lang="en-US" noProof="0" dirty="0" err="1"/>
              <a:t>Matemática</a:t>
            </a:r>
            <a:endParaRPr lang="en-US" noProof="0" dirty="0"/>
          </a:p>
          <a:p>
            <a:r>
              <a:rPr lang="en-US" noProof="0" dirty="0" err="1"/>
              <a:t>Programa</a:t>
            </a:r>
            <a:r>
              <a:rPr lang="en-US" noProof="0" dirty="0"/>
              <a:t> de </a:t>
            </a:r>
            <a:r>
              <a:rPr lang="en-US" noProof="0" dirty="0" err="1"/>
              <a:t>Engenharia</a:t>
            </a:r>
            <a:r>
              <a:rPr lang="en-US" noProof="0" dirty="0"/>
              <a:t> de </a:t>
            </a:r>
            <a:r>
              <a:rPr lang="en-US" noProof="0" dirty="0" err="1"/>
              <a:t>Sistemas</a:t>
            </a:r>
            <a:r>
              <a:rPr lang="en-US" noProof="0" dirty="0"/>
              <a:t> e </a:t>
            </a:r>
            <a:r>
              <a:rPr lang="en-US" noProof="0" dirty="0" err="1"/>
              <a:t>Computação</a:t>
            </a:r>
            <a:r>
              <a:rPr lang="en-US" noProof="0" dirty="0"/>
              <a:t>/COPPE</a:t>
            </a:r>
          </a:p>
          <a:p>
            <a:r>
              <a:rPr lang="en-US" noProof="0" dirty="0"/>
              <a:t>UFRJ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noProof="0" dirty="0"/>
              <a:t>Introduction to </a:t>
            </a:r>
            <a:r>
              <a:rPr lang="en-US" sz="4500" noProof="0" dirty="0">
                <a:latin typeface="Circo" panose="02000800000000000000" pitchFamily="2" charset="0"/>
              </a:rPr>
              <a:t>LUDES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934" y="1967545"/>
            <a:ext cx="4804064" cy="51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33779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noProof="0" dirty="0"/>
              <a:t>Serious </a:t>
            </a:r>
            <a:r>
              <a:rPr lang="en-US" dirty="0"/>
              <a:t>Games &amp; Games with a Purpose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noProof="0" dirty="0"/>
              <a:t> Developing games for business training  </a:t>
            </a:r>
          </a:p>
          <a:p>
            <a:pPr lvl="1"/>
            <a:r>
              <a:rPr lang="en-US" noProof="0" dirty="0"/>
              <a:t>Channel’s Conquer (for </a:t>
            </a:r>
            <a:r>
              <a:rPr lang="en-US" noProof="0" dirty="0" err="1"/>
              <a:t>Intelig</a:t>
            </a:r>
            <a:r>
              <a:rPr lang="en-US" noProof="0" dirty="0"/>
              <a:t>)</a:t>
            </a:r>
          </a:p>
          <a:p>
            <a:pPr lvl="2"/>
            <a:r>
              <a:rPr lang="en-US" dirty="0"/>
              <a:t>How to develop a telecom representation</a:t>
            </a:r>
          </a:p>
          <a:p>
            <a:pPr lvl="1"/>
            <a:r>
              <a:rPr lang="en-US" noProof="0" dirty="0"/>
              <a:t> Kick-off TIM (for TIM </a:t>
            </a:r>
            <a:r>
              <a:rPr lang="en-US" noProof="0" dirty="0" err="1"/>
              <a:t>Brasil</a:t>
            </a:r>
            <a:r>
              <a:rPr lang="en-US" noProof="0" dirty="0"/>
              <a:t>)</a:t>
            </a:r>
          </a:p>
          <a:p>
            <a:pPr lvl="2"/>
            <a:r>
              <a:rPr lang="en-US" dirty="0"/>
              <a:t>How to manage a mobile retail franchise</a:t>
            </a:r>
          </a:p>
          <a:p>
            <a:pPr lvl="1"/>
            <a:r>
              <a:rPr lang="en-US" dirty="0"/>
              <a:t> The Boss</a:t>
            </a:r>
          </a:p>
          <a:p>
            <a:pPr lvl="2"/>
            <a:r>
              <a:rPr lang="en-US" dirty="0"/>
              <a:t>How to manage a software development company</a:t>
            </a:r>
          </a:p>
          <a:p>
            <a:pPr lvl="1"/>
            <a:r>
              <a:rPr lang="en-US" noProof="0" dirty="0"/>
              <a:t>The New Space Race</a:t>
            </a:r>
          </a:p>
          <a:p>
            <a:pPr lvl="2"/>
            <a:r>
              <a:rPr lang="en-US" dirty="0"/>
              <a:t>How new markets develop</a:t>
            </a:r>
          </a:p>
          <a:p>
            <a:r>
              <a:rPr lang="en-US" noProof="0" dirty="0"/>
              <a:t> Passing messages through games</a:t>
            </a:r>
          </a:p>
          <a:p>
            <a:r>
              <a:rPr lang="en-US" dirty="0"/>
              <a:t> Games for government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26228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Challenge of Gambling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 How/What to research gambling in a public institution in Brazil?</a:t>
            </a:r>
          </a:p>
          <a:p>
            <a:pPr lvl="1"/>
            <a:r>
              <a:rPr lang="en-US" dirty="0"/>
              <a:t> The business of gambling</a:t>
            </a:r>
          </a:p>
          <a:p>
            <a:pPr lvl="1"/>
            <a:r>
              <a:rPr lang="en-US" dirty="0"/>
              <a:t> New forms of gambling</a:t>
            </a:r>
          </a:p>
          <a:p>
            <a:pPr lvl="1"/>
            <a:r>
              <a:rPr lang="en-US" dirty="0"/>
              <a:t> The engineering behind electronic gambling</a:t>
            </a:r>
          </a:p>
          <a:p>
            <a:pPr lvl="1"/>
            <a:r>
              <a:rPr lang="en-US" dirty="0"/>
              <a:t>	Impacts on society</a:t>
            </a:r>
          </a:p>
          <a:p>
            <a:pPr lvl="1"/>
            <a:r>
              <a:rPr lang="en-US" dirty="0"/>
              <a:t> Fraud prevention and detection</a:t>
            </a:r>
          </a:p>
        </p:txBody>
      </p:sp>
    </p:spTree>
    <p:extLst>
      <p:ext uri="{BB962C8B-B14F-4D97-AF65-F5344CB8AC3E}">
        <p14:creationId xmlns:p14="http://schemas.microsoft.com/office/powerpoint/2010/main" val="3301956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papers, games </a:t>
            </a:r>
            <a:r>
              <a:rPr lang="en-US" dirty="0"/>
              <a:t>and other work, please consult </a:t>
            </a:r>
            <a:r>
              <a:rPr lang="en-US"/>
              <a:t>our website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708920"/>
            <a:ext cx="9144000" cy="1620000"/>
          </a:xfrm>
        </p:spPr>
        <p:txBody>
          <a:bodyPr>
            <a:noAutofit/>
          </a:bodyPr>
          <a:lstStyle/>
          <a:p>
            <a:r>
              <a:rPr lang="en-US" sz="6600" noProof="0" dirty="0"/>
              <a:t>LUDES.COS.UFRJ.BR</a:t>
            </a:r>
          </a:p>
        </p:txBody>
      </p:sp>
    </p:spTree>
    <p:extLst>
      <p:ext uri="{BB962C8B-B14F-4D97-AF65-F5344CB8AC3E}">
        <p14:creationId xmlns:p14="http://schemas.microsoft.com/office/powerpoint/2010/main" val="301242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Where</a:t>
            </a:r>
            <a:r>
              <a:rPr lang="pt-BR" dirty="0"/>
              <a:t> </a:t>
            </a:r>
            <a:r>
              <a:rPr lang="pt-BR" dirty="0" err="1"/>
              <a:t>we</a:t>
            </a:r>
            <a:r>
              <a:rPr lang="pt-BR" dirty="0"/>
              <a:t> are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 </a:t>
            </a:r>
            <a:r>
              <a:rPr lang="en-US" dirty="0"/>
              <a:t>UFRJ </a:t>
            </a:r>
          </a:p>
          <a:p>
            <a:pPr lvl="1"/>
            <a:r>
              <a:rPr lang="en-US" dirty="0"/>
              <a:t> Federal University of Rio de Janeiro</a:t>
            </a:r>
          </a:p>
          <a:p>
            <a:pPr lvl="1"/>
            <a:r>
              <a:rPr lang="en-US" dirty="0"/>
              <a:t> Previously: University of Brazil</a:t>
            </a:r>
          </a:p>
          <a:p>
            <a:pPr lvl="1"/>
            <a:r>
              <a:rPr lang="en-US" dirty="0"/>
              <a:t> One of best Brazilian universities, 1st or 2nd accordingly to the chosen ranking</a:t>
            </a:r>
          </a:p>
          <a:p>
            <a:r>
              <a:rPr lang="en-US" dirty="0"/>
              <a:t> COPPE</a:t>
            </a:r>
          </a:p>
          <a:p>
            <a:pPr lvl="1"/>
            <a:r>
              <a:rPr lang="en-US" dirty="0"/>
              <a:t>Biggest Engineering Research Institute in Latin America</a:t>
            </a:r>
          </a:p>
          <a:p>
            <a:r>
              <a:rPr lang="en-US" dirty="0"/>
              <a:t> PESC</a:t>
            </a:r>
          </a:p>
          <a:p>
            <a:pPr lvl="1"/>
            <a:r>
              <a:rPr lang="en-US" dirty="0"/>
              <a:t> One of top Computer Science graduate course/research program in Brazil</a:t>
            </a:r>
          </a:p>
          <a:p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249" y="931492"/>
            <a:ext cx="4804064" cy="51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159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is in a name?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noProof="0" dirty="0"/>
              <a:t>Ludology</a:t>
            </a:r>
          </a:p>
          <a:p>
            <a:pPr lvl="1"/>
            <a:r>
              <a:rPr lang="en-US" noProof="0" dirty="0"/>
              <a:t>the study of games and gaming</a:t>
            </a:r>
          </a:p>
          <a:p>
            <a:r>
              <a:rPr lang="en-US" noProof="0" dirty="0"/>
              <a:t>Engineering</a:t>
            </a:r>
          </a:p>
          <a:p>
            <a:pPr lvl="1"/>
            <a:r>
              <a:rPr lang="en-US" noProof="0" dirty="0"/>
              <a:t>the design and manufacture of complex products</a:t>
            </a:r>
          </a:p>
          <a:p>
            <a:r>
              <a:rPr lang="en-US" noProof="0" dirty="0"/>
              <a:t>Simulation</a:t>
            </a:r>
          </a:p>
          <a:p>
            <a:pPr lvl="1"/>
            <a:r>
              <a:rPr lang="en-US" noProof="0" dirty="0"/>
              <a:t>imitation or enactment, as of something anticipated or in testing</a:t>
            </a:r>
          </a:p>
          <a:p>
            <a:r>
              <a:rPr lang="en-US" dirty="0"/>
              <a:t>Although founded in 2010, </a:t>
            </a:r>
            <a:r>
              <a:rPr lang="en-US" sz="2400" dirty="0">
                <a:latin typeface="Circo" panose="02000800000000000000" pitchFamily="2" charset="0"/>
              </a:rPr>
              <a:t>LUDES</a:t>
            </a:r>
            <a:r>
              <a:rPr lang="en-US" sz="2400" dirty="0"/>
              <a:t> </a:t>
            </a:r>
            <a:r>
              <a:rPr lang="en-US" dirty="0"/>
              <a:t>got its new name and logo in 2014. Formerly it was known as CLUE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717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Main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noProof="0" dirty="0">
                <a:latin typeface="Circo" panose="02000800000000000000" pitchFamily="2" charset="0"/>
              </a:rPr>
              <a:t>LUDES</a:t>
            </a:r>
            <a:r>
              <a:rPr lang="en-US" noProof="0" dirty="0"/>
              <a:t> is a laboratory created to research Games and Simulations with the tools of Engineering, aiming to understand:</a:t>
            </a:r>
          </a:p>
          <a:p>
            <a:pPr lvl="1"/>
            <a:r>
              <a:rPr lang="en-US" noProof="0" dirty="0"/>
              <a:t>What is a game</a:t>
            </a:r>
          </a:p>
          <a:p>
            <a:pPr lvl="1"/>
            <a:r>
              <a:rPr lang="en-US" noProof="0" dirty="0"/>
              <a:t>Why people play games</a:t>
            </a:r>
          </a:p>
          <a:p>
            <a:pPr lvl="1"/>
            <a:r>
              <a:rPr lang="en-US" noProof="0" dirty="0"/>
              <a:t>What is quality for games</a:t>
            </a:r>
          </a:p>
          <a:p>
            <a:pPr lvl="1"/>
            <a:r>
              <a:rPr lang="en-US" noProof="0" dirty="0"/>
              <a:t>How to develop games</a:t>
            </a:r>
          </a:p>
          <a:p>
            <a:pPr lvl="1"/>
            <a:r>
              <a:rPr lang="en-US" noProof="0" dirty="0"/>
              <a:t>What are the impacts of games</a:t>
            </a:r>
          </a:p>
        </p:txBody>
      </p:sp>
    </p:spTree>
    <p:extLst>
      <p:ext uri="{BB962C8B-B14F-4D97-AF65-F5344CB8AC3E}">
        <p14:creationId xmlns:p14="http://schemas.microsoft.com/office/powerpoint/2010/main" val="2123423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Who </a:t>
            </a:r>
            <a:r>
              <a:rPr lang="pt-BR" dirty="0" err="1"/>
              <a:t>we</a:t>
            </a:r>
            <a:r>
              <a:rPr lang="pt-BR" dirty="0"/>
              <a:t> are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69"/>
          <a:stretch/>
        </p:blipFill>
        <p:spPr>
          <a:xfrm>
            <a:off x="50644" y="1486114"/>
            <a:ext cx="1080000" cy="10864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26" name="Picture 2" descr="http://ludes.cos.ufrj.br/wp-content/uploads/2016/07/pirata-820x820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507" y="3256481"/>
            <a:ext cx="1080000" cy="108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ludes.cos.ufrj.br/wp-content/uploads/2016/07/unnamed.jpg"/>
          <p:cNvPicPr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11" t="13614" b="27798"/>
          <a:stretch/>
        </p:blipFill>
        <p:spPr bwMode="auto">
          <a:xfrm>
            <a:off x="5067799" y="3228117"/>
            <a:ext cx="1080000" cy="108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ludes.cos.ufrj.br/wp-content/uploads/2016/07/fotoRenata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28"/>
          <a:stretch/>
        </p:blipFill>
        <p:spPr bwMode="auto">
          <a:xfrm>
            <a:off x="6147799" y="1472029"/>
            <a:ext cx="1080000" cy="11146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ludes.cos.ufrj.br/wp-content/uploads/2016/07/IMG_2911.jpg"/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7" t="6558" r="33645" b="24707"/>
          <a:stretch/>
        </p:blipFill>
        <p:spPr bwMode="auto">
          <a:xfrm>
            <a:off x="1577980" y="3320481"/>
            <a:ext cx="1080000" cy="108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ludes.cos.ufrj.br/wp-content/uploads/2016/07/WhatsApp-Image-2017-08-12-at-13.19.13-820x577.jpeg"/>
          <p:cNvPicPr>
            <a:picLocks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7" t="19605" r="29816" b="15689"/>
          <a:stretch/>
        </p:blipFill>
        <p:spPr bwMode="auto">
          <a:xfrm>
            <a:off x="6244153" y="3231654"/>
            <a:ext cx="1080000" cy="108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ludes.cos.ufrj.br/wp-content/uploads/2016/07/WhatsApp-Image-2017-08-12-at-14.19.45.jpe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443"/>
          <a:stretch/>
        </p:blipFill>
        <p:spPr bwMode="auto">
          <a:xfrm>
            <a:off x="6147799" y="4906007"/>
            <a:ext cx="1080000" cy="11419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ludes.cos.ufrj.br/wp-content/uploads/2016/07/WhatsApp-Image-2017-08-12-at-14.30.22.jpe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777" y="4932218"/>
            <a:ext cx="1080000" cy="108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ludes.cos.ufrj.br/wp-content/uploads/2016/07/WhatsApp-Image-2017-08-12-at-17.53.45.jpeg"/>
          <p:cNvPicPr>
            <a:picLocks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8" b="24229"/>
          <a:stretch/>
        </p:blipFill>
        <p:spPr bwMode="auto">
          <a:xfrm>
            <a:off x="2754333" y="3292772"/>
            <a:ext cx="1080000" cy="108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ludes.cos.ufrj.br/wp-content/uploads/2016/07/WhatsApp-Image-2017-08-12-at-21.17.25-820x1094.jpe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0" b="19468"/>
          <a:stretch/>
        </p:blipFill>
        <p:spPr bwMode="auto">
          <a:xfrm>
            <a:off x="874325" y="4932218"/>
            <a:ext cx="1080000" cy="10564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://ludes.cos.ufrj.br/wp-content/uploads/2016/07/WhatsApp-Image-2017-08-12-at-23.35.21.jpe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58"/>
          <a:stretch/>
        </p:blipFill>
        <p:spPr bwMode="auto">
          <a:xfrm>
            <a:off x="2044051" y="4932680"/>
            <a:ext cx="1080000" cy="10680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://ludes.cos.ufrj.br/wp-content/uploads/2016/07/u_claudio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498" y="1489355"/>
            <a:ext cx="1080000" cy="10800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ttp://ludes.cos.ufrj.br/wp-content/uploads/2016/07/u_luis.png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445" y="3263447"/>
            <a:ext cx="1080000" cy="108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http://ludes.cos.ufrj.br/wp-content/uploads/2016/07/u_mangeli.png"/>
          <p:cNvPicPr>
            <a:picLocks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26" y="3249468"/>
            <a:ext cx="1080000" cy="108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53677" y="1567690"/>
            <a:ext cx="15397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Geraldo Xexéo</a:t>
            </a:r>
          </a:p>
          <a:p>
            <a:r>
              <a:rPr lang="pt-BR" dirty="0" err="1"/>
              <a:t>D.Sc</a:t>
            </a:r>
            <a:r>
              <a:rPr lang="pt-BR" dirty="0"/>
              <a:t>.</a:t>
            </a:r>
          </a:p>
          <a:p>
            <a:r>
              <a:rPr lang="pt-BR" dirty="0" err="1"/>
              <a:t>Lab</a:t>
            </a:r>
            <a:r>
              <a:rPr lang="pt-BR" dirty="0"/>
              <a:t> </a:t>
            </a:r>
            <a:r>
              <a:rPr lang="pt-BR" dirty="0" err="1"/>
              <a:t>Leader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91608" y="1706190"/>
            <a:ext cx="1758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Claudio </a:t>
            </a:r>
            <a:r>
              <a:rPr lang="pt-BR" dirty="0" err="1"/>
              <a:t>Dipolitto</a:t>
            </a:r>
            <a:endParaRPr lang="pt-BR" dirty="0"/>
          </a:p>
          <a:p>
            <a:r>
              <a:rPr lang="pt-BR" dirty="0" err="1"/>
              <a:t>D.Sc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440307" y="1706190"/>
            <a:ext cx="1506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Renata Araújo</a:t>
            </a:r>
          </a:p>
          <a:p>
            <a:r>
              <a:rPr lang="pt-BR" dirty="0" err="1"/>
              <a:t>D.Sc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644498" y="2784438"/>
            <a:ext cx="1734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D.Sc</a:t>
            </a:r>
            <a:r>
              <a:rPr lang="pt-BR" dirty="0"/>
              <a:t>. Candidates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790787" y="4549499"/>
            <a:ext cx="1794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M.Sc</a:t>
            </a:r>
            <a:r>
              <a:rPr lang="pt-BR" dirty="0"/>
              <a:t>. Candidates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003952" y="4534906"/>
            <a:ext cx="1436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Collaborators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750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Games?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11" y="1514168"/>
            <a:ext cx="3630384" cy="24138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4500"/>
          <a:stretch/>
        </p:blipFill>
        <p:spPr>
          <a:xfrm>
            <a:off x="2597680" y="3662517"/>
            <a:ext cx="3644871" cy="2413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5842"/>
          <a:stretch/>
        </p:blipFill>
        <p:spPr>
          <a:xfrm>
            <a:off x="5380749" y="1514168"/>
            <a:ext cx="3644871" cy="241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1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Current Areas of 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noProof="0" dirty="0"/>
              <a:t>Game Quality &amp; Attractiveness </a:t>
            </a:r>
          </a:p>
          <a:p>
            <a:r>
              <a:rPr lang="en-US" noProof="0" dirty="0"/>
              <a:t>Game Development Process</a:t>
            </a:r>
          </a:p>
          <a:p>
            <a:r>
              <a:rPr lang="en-US" noProof="0" dirty="0"/>
              <a:t>Serious Games &amp; Games with a Purpose</a:t>
            </a:r>
          </a:p>
        </p:txBody>
      </p:sp>
    </p:spTree>
    <p:extLst>
      <p:ext uri="{BB962C8B-B14F-4D97-AF65-F5344CB8AC3E}">
        <p14:creationId xmlns:p14="http://schemas.microsoft.com/office/powerpoint/2010/main" val="3206534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/>
              <a:t>Game Quality &amp; Attractiveness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noProof="0" dirty="0"/>
              <a:t> Why and how people get interested in games</a:t>
            </a:r>
          </a:p>
          <a:p>
            <a:r>
              <a:rPr lang="en-US" dirty="0"/>
              <a:t> What keeps a person playing</a:t>
            </a:r>
          </a:p>
          <a:p>
            <a:r>
              <a:rPr lang="en-US" noProof="0" dirty="0"/>
              <a:t> How to adapt games on the fly to make them more attractive </a:t>
            </a:r>
          </a:p>
          <a:p>
            <a:r>
              <a:rPr lang="en-US" dirty="0"/>
              <a:t> How to measure game quality properties </a:t>
            </a:r>
          </a:p>
          <a:p>
            <a:r>
              <a:rPr lang="en-US" dirty="0"/>
              <a:t> Understanding gamer profiles</a:t>
            </a:r>
          </a:p>
          <a:p>
            <a:r>
              <a:rPr lang="pt-BR" dirty="0"/>
              <a:t> Sports/</a:t>
            </a:r>
            <a:r>
              <a:rPr lang="pt-BR" dirty="0" err="1"/>
              <a:t>E-sports</a:t>
            </a:r>
            <a:r>
              <a:rPr lang="pt-BR" dirty="0"/>
              <a:t> </a:t>
            </a:r>
            <a:r>
              <a:rPr lang="pt-BR" dirty="0" err="1"/>
              <a:t>studies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4413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/>
              <a:t>Game Development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noProof="0" dirty="0"/>
              <a:t> How to</a:t>
            </a:r>
            <a:r>
              <a:rPr lang="en-US" dirty="0"/>
              <a:t> model games</a:t>
            </a:r>
            <a:endParaRPr lang="en-US" noProof="0" dirty="0"/>
          </a:p>
          <a:p>
            <a:r>
              <a:rPr lang="en-US" dirty="0"/>
              <a:t> How to automatically play games</a:t>
            </a:r>
          </a:p>
          <a:p>
            <a:pPr lvl="1"/>
            <a:r>
              <a:rPr lang="en-US" noProof="0" dirty="0"/>
              <a:t> General Game Playing</a:t>
            </a:r>
          </a:p>
          <a:p>
            <a:r>
              <a:rPr lang="en-US" noProof="0" dirty="0"/>
              <a:t> Testing games</a:t>
            </a:r>
          </a:p>
          <a:p>
            <a:r>
              <a:rPr lang="en-US" dirty="0"/>
              <a:t> Analyzing game logs</a:t>
            </a:r>
          </a:p>
          <a:p>
            <a:r>
              <a:rPr lang="en-US" dirty="0"/>
              <a:t> Game testing and development</a:t>
            </a:r>
            <a:r>
              <a:rPr lang="en-US" noProof="0" dirty="0"/>
              <a:t> tools </a:t>
            </a:r>
          </a:p>
        </p:txBody>
      </p:sp>
    </p:spTree>
    <p:extLst>
      <p:ext uri="{BB962C8B-B14F-4D97-AF65-F5344CB8AC3E}">
        <p14:creationId xmlns:p14="http://schemas.microsoft.com/office/powerpoint/2010/main" val="2903141389"/>
      </p:ext>
    </p:extLst>
  </p:cSld>
  <p:clrMapOvr>
    <a:masterClrMapping/>
  </p:clrMapOvr>
</p:sld>
</file>

<file path=ppt/theme/theme1.xml><?xml version="1.0" encoding="utf-8"?>
<a:theme xmlns:a="http://schemas.openxmlformats.org/drawingml/2006/main" name="ApresentacaoLudesXexe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D719A"/>
        </a:solidFill>
      </a:spPr>
      <a:bodyPr rtlCol="0" anchor="ctr">
        <a:spAutoFit/>
      </a:bodyPr>
      <a:lstStyle>
        <a:defPPr algn="ctr">
          <a:defRPr sz="2400" b="1" dirty="0" smtClean="0">
            <a:ln w="0"/>
            <a:solidFill>
              <a:schemeClr val="bg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emplate Ludes.potx" id="{46A93FAF-1DBD-4E18-9B65-252654BA87DC}" vid="{3366FF25-CE61-4409-B912-537D68118A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000 Introducao ao Curso de Jogos</Template>
  <TotalTime>3393</TotalTime>
  <Words>422</Words>
  <Application>Microsoft Office PowerPoint</Application>
  <PresentationFormat>On-screen Show (4:3)</PresentationFormat>
  <Paragraphs>81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Circo</vt:lpstr>
      <vt:lpstr>Calibri</vt:lpstr>
      <vt:lpstr>Arial</vt:lpstr>
      <vt:lpstr>Tahoma</vt:lpstr>
      <vt:lpstr>Wingdings</vt:lpstr>
      <vt:lpstr>ApresentacaoLudesXexeo</vt:lpstr>
      <vt:lpstr>Introduction to LUDES</vt:lpstr>
      <vt:lpstr>Where we are</vt:lpstr>
      <vt:lpstr>What is in a name?</vt:lpstr>
      <vt:lpstr>Main Goals</vt:lpstr>
      <vt:lpstr>Who we are</vt:lpstr>
      <vt:lpstr>Games?</vt:lpstr>
      <vt:lpstr>Current Areas of Research</vt:lpstr>
      <vt:lpstr>Game Quality &amp; Attractiveness </vt:lpstr>
      <vt:lpstr>Game Development Process</vt:lpstr>
      <vt:lpstr>Serious Games &amp; Games with a Purpose</vt:lpstr>
      <vt:lpstr>The Challenge of Gambling</vt:lpstr>
      <vt:lpstr>LUDES.COS.UFRJ.BR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Xexeo</dc:creator>
  <cp:lastModifiedBy>Geraldo Xexéo</cp:lastModifiedBy>
  <cp:revision>74</cp:revision>
  <dcterms:created xsi:type="dcterms:W3CDTF">2014-08-27T12:28:17Z</dcterms:created>
  <dcterms:modified xsi:type="dcterms:W3CDTF">2019-10-11T22:51:09Z</dcterms:modified>
</cp:coreProperties>
</file>